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26" d="100"/>
          <a:sy n="26" d="100"/>
        </p:scale>
        <p:origin x="-18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CE838-2654-4901-A730-ED1FB93E9D52}" type="datetimeFigureOut">
              <a:rPr lang="en-US" smtClean="0"/>
              <a:t>18-Oct-18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CE838-2654-4901-A730-ED1FB93E9D52}" type="datetimeFigureOut">
              <a:rPr lang="en-US" smtClean="0"/>
              <a:t>18-Oct-18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CE838-2654-4901-A730-ED1FB93E9D52}" type="datetimeFigureOut">
              <a:rPr lang="en-US" smtClean="0"/>
              <a:t>18-Oct-18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CE838-2654-4901-A730-ED1FB93E9D52}" type="datetimeFigureOut">
              <a:rPr lang="en-US" smtClean="0"/>
              <a:t>18-Oct-18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CE838-2654-4901-A730-ED1FB93E9D52}" type="datetimeFigureOut">
              <a:rPr lang="en-US" smtClean="0"/>
              <a:t>18-Oct-18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CE838-2654-4901-A730-ED1FB93E9D52}" type="datetimeFigureOut">
              <a:rPr lang="en-US" smtClean="0"/>
              <a:t>18-Oct-18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CE838-2654-4901-A730-ED1FB93E9D52}" type="datetimeFigureOut">
              <a:rPr lang="en-US" smtClean="0"/>
              <a:t>18-Oct-18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CE838-2654-4901-A730-ED1FB93E9D52}" type="datetimeFigureOut">
              <a:rPr lang="en-US" smtClean="0"/>
              <a:t>18-Oct-18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CE838-2654-4901-A730-ED1FB93E9D52}" type="datetimeFigureOut">
              <a:rPr lang="en-US" smtClean="0"/>
              <a:t>18-Oct-18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CE838-2654-4901-A730-ED1FB93E9D52}" type="datetimeFigureOut">
              <a:rPr lang="en-US" smtClean="0"/>
              <a:t>18-Oct-18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CE838-2654-4901-A730-ED1FB93E9D52}" type="datetimeFigureOut">
              <a:rPr lang="en-US" smtClean="0"/>
              <a:t>18-Oct-18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EED08-3FEB-4BBD-9CA4-6E0576B886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CE838-2654-4901-A730-ED1FB93E9D52}" type="datetimeFigureOut">
              <a:rPr lang="en-US" smtClean="0"/>
              <a:t>18-Oct-18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EED08-3FEB-4BBD-9CA4-6E0576B886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1025" name="Rectangle 1"/>
          <p:cNvSpPr>
            <a:spLocks noGrp="1" noChangeArrowheads="1"/>
          </p:cNvSpPr>
          <p:nvPr>
            <p:ph type="subTitle" idx="1"/>
          </p:nvPr>
        </p:nvSpPr>
        <p:spPr bwMode="auto">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Histiocytic neoplasia in the heart: Case report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Eman mohammed fahmy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Lecturer of pediatrics, pediatric department ,  sohag university hospital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b="1" dirty="0" err="1"/>
              <a:t>Uzun</a:t>
            </a:r>
            <a:r>
              <a:rPr lang="en-US" b="1" dirty="0"/>
              <a:t> O, Wilson D G, </a:t>
            </a:r>
            <a:r>
              <a:rPr lang="en-US" b="1" dirty="0" err="1"/>
              <a:t>Vujanic</a:t>
            </a:r>
            <a:r>
              <a:rPr lang="en-US" b="1" dirty="0"/>
              <a:t> G M, Parsons J M, De Giovanni J V.</a:t>
            </a:r>
            <a:r>
              <a:rPr lang="en-US" dirty="0"/>
              <a:t> Cardiac </a:t>
            </a:r>
            <a:r>
              <a:rPr lang="en-US" dirty="0" err="1"/>
              <a:t>tumours</a:t>
            </a:r>
            <a:r>
              <a:rPr lang="en-US" dirty="0"/>
              <a:t> in children. </a:t>
            </a:r>
            <a:r>
              <a:rPr lang="en-US" dirty="0" err="1"/>
              <a:t>Orphanet</a:t>
            </a:r>
            <a:r>
              <a:rPr lang="en-US" dirty="0"/>
              <a:t> J Rare </a:t>
            </a:r>
            <a:r>
              <a:rPr lang="en-US" dirty="0" err="1"/>
              <a:t>Dis</a:t>
            </a:r>
            <a:r>
              <a:rPr lang="en-US" dirty="0"/>
              <a:t> 2007;2:article 11. http://www.ojrd.com /content/2/1/11. Published March 1, 2007. Accessed September 9, 2012. </a:t>
            </a:r>
          </a:p>
          <a:p>
            <a:r>
              <a:rPr lang="en-US" dirty="0"/>
              <a:t>2</a:t>
            </a:r>
            <a:r>
              <a:rPr lang="en-US" b="1" dirty="0"/>
              <a:t>. </a:t>
            </a:r>
            <a:r>
              <a:rPr lang="en-US" b="1" dirty="0" err="1"/>
              <a:t>Rappaport</a:t>
            </a:r>
            <a:r>
              <a:rPr lang="en-US" b="1" dirty="0"/>
              <a:t> H. </a:t>
            </a:r>
            <a:r>
              <a:rPr lang="en-US" b="1" dirty="0" err="1"/>
              <a:t>Histiocytosis</a:t>
            </a:r>
            <a:r>
              <a:rPr lang="en-US" dirty="0"/>
              <a:t>. In: Atlas of </a:t>
            </a:r>
            <a:r>
              <a:rPr lang="en-US" dirty="0" err="1"/>
              <a:t>tumour</a:t>
            </a:r>
            <a:r>
              <a:rPr lang="en-US" dirty="0"/>
              <a:t> pathology: </a:t>
            </a:r>
            <a:r>
              <a:rPr lang="en-US" dirty="0" err="1"/>
              <a:t>tumours</a:t>
            </a:r>
            <a:r>
              <a:rPr lang="en-US" dirty="0"/>
              <a:t> of the </a:t>
            </a:r>
            <a:r>
              <a:rPr lang="en-US" dirty="0" err="1"/>
              <a:t>haematopoietic</a:t>
            </a:r>
            <a:r>
              <a:rPr lang="en-US" dirty="0"/>
              <a:t> system. Section 3, fascicle 8. Washington, DC: Armed Forces Institute of Pathology, 1966:48–63.</a:t>
            </a:r>
          </a:p>
          <a:p>
            <a:r>
              <a:rPr lang="en-US" dirty="0"/>
              <a:t>3. </a:t>
            </a:r>
            <a:r>
              <a:rPr lang="en-US" b="1" dirty="0"/>
              <a:t>McAllister HA </a:t>
            </a:r>
            <a:r>
              <a:rPr lang="en-US" b="1" dirty="0" err="1"/>
              <a:t>Jr</a:t>
            </a:r>
            <a:r>
              <a:rPr lang="en-US" b="1" dirty="0"/>
              <a:t>: </a:t>
            </a:r>
            <a:r>
              <a:rPr lang="en-US" dirty="0"/>
              <a:t>Primary </a:t>
            </a:r>
            <a:r>
              <a:rPr lang="en-US" dirty="0" err="1"/>
              <a:t>tumours</a:t>
            </a:r>
            <a:r>
              <a:rPr lang="en-US" dirty="0"/>
              <a:t> of the heart and pericardium</a:t>
            </a:r>
            <a:r>
              <a:rPr lang="en-US" b="1" dirty="0"/>
              <a:t>. </a:t>
            </a:r>
            <a:r>
              <a:rPr lang="en-US" i="1" dirty="0" err="1"/>
              <a:t>Pathol</a:t>
            </a:r>
            <a:r>
              <a:rPr lang="en-US" i="1" dirty="0"/>
              <a:t> </a:t>
            </a:r>
            <a:r>
              <a:rPr lang="en-US" i="1" dirty="0" err="1"/>
              <a:t>Annu</a:t>
            </a:r>
            <a:r>
              <a:rPr lang="en-US" i="1" dirty="0"/>
              <a:t> </a:t>
            </a:r>
            <a:r>
              <a:rPr lang="en-US" dirty="0"/>
              <a:t>1979, </a:t>
            </a:r>
            <a:r>
              <a:rPr lang="en-US" b="1" dirty="0"/>
              <a:t>14:</a:t>
            </a:r>
            <a:r>
              <a:rPr lang="en-US" dirty="0"/>
              <a:t>325-355.</a:t>
            </a:r>
          </a:p>
          <a:p>
            <a:r>
              <a:rPr lang="en-US" dirty="0"/>
              <a:t>4. </a:t>
            </a:r>
            <a:r>
              <a:rPr lang="en-US" b="1" dirty="0"/>
              <a:t>Holley DG, Martin GR, Brenner JI:</a:t>
            </a:r>
            <a:r>
              <a:rPr lang="en-US" dirty="0"/>
              <a:t> Diagnosis and management of fetal cardiac tumors</a:t>
            </a:r>
            <a:r>
              <a:rPr lang="en-US" b="1" dirty="0"/>
              <a:t>: a </a:t>
            </a:r>
            <a:r>
              <a:rPr lang="en-US" dirty="0"/>
              <a:t>multicenter</a:t>
            </a:r>
            <a:r>
              <a:rPr lang="en-US" b="1" dirty="0"/>
              <a:t> </a:t>
            </a:r>
            <a:r>
              <a:rPr lang="en-US" dirty="0"/>
              <a:t>experience and review of published reports. </a:t>
            </a:r>
            <a:r>
              <a:rPr lang="en-US" i="1" dirty="0"/>
              <a:t>J Am </a:t>
            </a:r>
            <a:r>
              <a:rPr lang="en-US" i="1" dirty="0" err="1"/>
              <a:t>Coll</a:t>
            </a:r>
            <a:r>
              <a:rPr lang="en-US" i="1" dirty="0"/>
              <a:t> </a:t>
            </a:r>
            <a:r>
              <a:rPr lang="en-US" i="1" dirty="0" err="1"/>
              <a:t>Cardiol</a:t>
            </a:r>
            <a:r>
              <a:rPr lang="en-US" i="1" dirty="0"/>
              <a:t> </a:t>
            </a:r>
            <a:r>
              <a:rPr lang="en-US" dirty="0"/>
              <a:t>1995, </a:t>
            </a:r>
            <a:r>
              <a:rPr lang="en-US" b="1" dirty="0"/>
              <a:t>26:</a:t>
            </a:r>
            <a:r>
              <a:rPr lang="en-US" dirty="0"/>
              <a:t>516-520.</a:t>
            </a:r>
          </a:p>
          <a:p>
            <a:r>
              <a:rPr lang="en-US" dirty="0"/>
              <a:t>5. </a:t>
            </a:r>
            <a:r>
              <a:rPr lang="en-US" b="1" dirty="0"/>
              <a:t>Lam KY, Dickens P, Chan AC</a:t>
            </a:r>
            <a:r>
              <a:rPr lang="en-US" dirty="0"/>
              <a:t>: Tumors of the heart. A 20-year experience with a review of 12,485 consecutive autopsies. </a:t>
            </a:r>
            <a:r>
              <a:rPr lang="en-US" i="1" dirty="0"/>
              <a:t>Arch </a:t>
            </a:r>
            <a:r>
              <a:rPr lang="en-US" i="1" dirty="0" err="1"/>
              <a:t>Pathol</a:t>
            </a:r>
            <a:r>
              <a:rPr lang="en-US" i="1" dirty="0"/>
              <a:t> Lab Med </a:t>
            </a:r>
            <a:r>
              <a:rPr lang="en-US" dirty="0"/>
              <a:t>1993, 117:1027-1031.</a:t>
            </a:r>
          </a:p>
          <a:p>
            <a:r>
              <a:rPr lang="en-US" dirty="0"/>
              <a:t>6. </a:t>
            </a:r>
            <a:r>
              <a:rPr lang="en-US" b="1" dirty="0" err="1"/>
              <a:t>Bulkley</a:t>
            </a:r>
            <a:r>
              <a:rPr lang="en-US" b="1" dirty="0"/>
              <a:t> BH, Hutchins GM</a:t>
            </a:r>
            <a:r>
              <a:rPr lang="en-US" dirty="0"/>
              <a:t>: </a:t>
            </a:r>
            <a:r>
              <a:rPr lang="en-US" dirty="0" err="1"/>
              <a:t>Atrial</a:t>
            </a:r>
            <a:r>
              <a:rPr lang="en-US" dirty="0"/>
              <a:t> </a:t>
            </a:r>
            <a:r>
              <a:rPr lang="en-US" dirty="0" err="1"/>
              <a:t>myxomas</a:t>
            </a:r>
            <a:r>
              <a:rPr lang="en-US" dirty="0"/>
              <a:t>: a fifty year review. </a:t>
            </a:r>
            <a:r>
              <a:rPr lang="en-US" i="1" dirty="0"/>
              <a:t>Am Heart J </a:t>
            </a:r>
            <a:r>
              <a:rPr lang="en-US" dirty="0"/>
              <a:t>1979, 97:639-643.</a:t>
            </a:r>
          </a:p>
          <a:p>
            <a:r>
              <a:rPr lang="en-US" dirty="0"/>
              <a:t> 7. </a:t>
            </a:r>
            <a:r>
              <a:rPr lang="en-US" b="1" dirty="0"/>
              <a:t>Chan</a:t>
            </a:r>
            <a:r>
              <a:rPr lang="en-US" dirty="0"/>
              <a:t> </a:t>
            </a:r>
            <a:r>
              <a:rPr lang="en-US" b="1" dirty="0"/>
              <a:t>HS, </a:t>
            </a:r>
            <a:r>
              <a:rPr lang="en-US" b="1" dirty="0" err="1"/>
              <a:t>Sonley</a:t>
            </a:r>
            <a:r>
              <a:rPr lang="en-US" b="1" dirty="0"/>
              <a:t> MJ, </a:t>
            </a:r>
            <a:r>
              <a:rPr lang="en-US" b="1" dirty="0" err="1"/>
              <a:t>Moes</a:t>
            </a:r>
            <a:r>
              <a:rPr lang="en-US" b="1" dirty="0"/>
              <a:t> CA, </a:t>
            </a:r>
            <a:r>
              <a:rPr lang="en-US" b="1" dirty="0" err="1"/>
              <a:t>Daneman</a:t>
            </a:r>
            <a:r>
              <a:rPr lang="en-US" b="1" dirty="0"/>
              <a:t> A, Smith CR, Martin DJ</a:t>
            </a:r>
            <a:r>
              <a:rPr lang="en-US" dirty="0"/>
              <a:t>: Primary and secondary </a:t>
            </a:r>
            <a:r>
              <a:rPr lang="en-US" dirty="0" err="1"/>
              <a:t>tumours</a:t>
            </a:r>
            <a:r>
              <a:rPr lang="en-US" dirty="0"/>
              <a:t> of childhood involving the heart, pericardium, and great vessels. A report of 75 cases and review of the literature. </a:t>
            </a:r>
            <a:r>
              <a:rPr lang="en-US" i="1" dirty="0"/>
              <a:t>Cancer </a:t>
            </a:r>
            <a:r>
              <a:rPr lang="en-US" dirty="0"/>
              <a:t>1985, 56:825-836</a:t>
            </a:r>
          </a:p>
          <a:p>
            <a:r>
              <a:rPr lang="en-US" dirty="0"/>
              <a:t>8. </a:t>
            </a:r>
            <a:r>
              <a:rPr lang="en-US" b="1" dirty="0" err="1"/>
              <a:t>Nadas</a:t>
            </a:r>
            <a:r>
              <a:rPr lang="en-US" b="1" dirty="0"/>
              <a:t> AS, Ellison RC:</a:t>
            </a:r>
            <a:r>
              <a:rPr lang="en-US" dirty="0"/>
              <a:t> Cardiac tumors in infancy. </a:t>
            </a:r>
            <a:r>
              <a:rPr lang="en-US" i="1" dirty="0"/>
              <a:t>Am J </a:t>
            </a:r>
            <a:r>
              <a:rPr lang="en-US" i="1" dirty="0" err="1"/>
              <a:t>Cardiol</a:t>
            </a:r>
            <a:r>
              <a:rPr lang="en-US" i="1" dirty="0"/>
              <a:t> </a:t>
            </a:r>
            <a:r>
              <a:rPr lang="en-US" dirty="0"/>
              <a:t>1968, 21:363-366.</a:t>
            </a:r>
          </a:p>
          <a:p>
            <a:r>
              <a:rPr lang="en-US" dirty="0"/>
              <a:t>9. </a:t>
            </a:r>
            <a:r>
              <a:rPr lang="en-US" b="1" dirty="0" err="1"/>
              <a:t>Warnke</a:t>
            </a:r>
            <a:r>
              <a:rPr lang="en-US" dirty="0"/>
              <a:t> </a:t>
            </a:r>
            <a:r>
              <a:rPr lang="en-US" b="1" dirty="0"/>
              <a:t>RA, Weiss LM, Chan JKC, et al.</a:t>
            </a:r>
            <a:r>
              <a:rPr lang="en-US" dirty="0"/>
              <a:t> Atlas of </a:t>
            </a:r>
            <a:r>
              <a:rPr lang="en-US" dirty="0" err="1"/>
              <a:t>tumour</a:t>
            </a:r>
            <a:r>
              <a:rPr lang="en-US" dirty="0"/>
              <a:t> pathology: </a:t>
            </a:r>
            <a:r>
              <a:rPr lang="en-US" dirty="0" err="1"/>
              <a:t>tumours</a:t>
            </a:r>
            <a:endParaRPr lang="en-US"/>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Introduction</a:t>
            </a:r>
            <a:r>
              <a:rPr lang="en-US" dirty="0"/>
              <a:t>: </a:t>
            </a:r>
            <a:r>
              <a:rPr lang="en-US" dirty="0" err="1"/>
              <a:t>Histiocytic</a:t>
            </a:r>
            <a:r>
              <a:rPr lang="en-US" dirty="0"/>
              <a:t> sarcomas are malignant proliferation of cell showing morphological and </a:t>
            </a:r>
            <a:r>
              <a:rPr lang="en-US" dirty="0" err="1"/>
              <a:t>immunophenotypic</a:t>
            </a:r>
            <a:r>
              <a:rPr lang="en-US" dirty="0"/>
              <a:t> characteristics of mature tissue </a:t>
            </a:r>
            <a:r>
              <a:rPr lang="en-US" dirty="0" err="1"/>
              <a:t>histiocytes</a:t>
            </a:r>
            <a:r>
              <a:rPr lang="en-US" dirty="0"/>
              <a:t>.</a:t>
            </a:r>
          </a:p>
          <a:p>
            <a:r>
              <a:rPr lang="en-US" b="1" dirty="0"/>
              <a:t>Objective</a:t>
            </a:r>
            <a:r>
              <a:rPr lang="en-US" dirty="0"/>
              <a:t> : Is to report 3 years old girl presented with pyrexia of unknown origin and after echocardiography, MSCT on heart and MRI heart, the case was reported to have cardiac mass then after </a:t>
            </a:r>
            <a:r>
              <a:rPr lang="en-US" dirty="0" err="1"/>
              <a:t>excisional</a:t>
            </a:r>
            <a:r>
              <a:rPr lang="en-US" dirty="0"/>
              <a:t> biopsy of the mass and </a:t>
            </a:r>
            <a:r>
              <a:rPr lang="en-US" dirty="0" err="1"/>
              <a:t>immuno</a:t>
            </a:r>
            <a:r>
              <a:rPr lang="en-US" dirty="0"/>
              <a:t> </a:t>
            </a:r>
            <a:r>
              <a:rPr lang="en-US" dirty="0" err="1"/>
              <a:t>histochemisrtry</a:t>
            </a:r>
            <a:r>
              <a:rPr lang="en-US" dirty="0"/>
              <a:t>, </a:t>
            </a:r>
            <a:r>
              <a:rPr lang="en-US" dirty="0" err="1"/>
              <a:t>histiocystic</a:t>
            </a:r>
            <a:r>
              <a:rPr lang="en-US" dirty="0"/>
              <a:t> </a:t>
            </a:r>
            <a:r>
              <a:rPr lang="en-US" dirty="0" err="1"/>
              <a:t>neoplasia</a:t>
            </a:r>
            <a:r>
              <a:rPr lang="en-US" dirty="0"/>
              <a:t> was diagnosed.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endParaRPr lang="en-US" dirty="0" smtClean="0"/>
          </a:p>
          <a:p>
            <a:pPr lvl="0"/>
            <a:r>
              <a:rPr lang="en-US" dirty="0"/>
              <a:t/>
            </a:r>
            <a:br>
              <a:rPr lang="en-US" dirty="0"/>
            </a:br>
            <a:r>
              <a:rPr lang="en-US" b="1" dirty="0"/>
              <a:t>Introduction</a:t>
            </a:r>
            <a:endParaRPr lang="en-US" dirty="0"/>
          </a:p>
          <a:p>
            <a:r>
              <a:rPr lang="en-US" dirty="0"/>
              <a:t>Cardiac tumors are rare in children and consist of both primary and secondary tumors, with the majority being benign primary tumors. Primary cardiac tumors in the pediatric population have a prevalence of 0.0017–0.28 in autopsy stud­ies and an incidence of 0.14% during fetal life </a:t>
            </a:r>
            <a:r>
              <a:rPr lang="en-US" b="1" dirty="0"/>
              <a:t>(1)</a:t>
            </a:r>
            <a:r>
              <a:rPr lang="en-US" dirty="0"/>
              <a:t>. The majority of primary cardiac tumors in children are benign, with </a:t>
            </a:r>
            <a:r>
              <a:rPr lang="en-US" dirty="0" err="1"/>
              <a:t>rhabdomyoma</a:t>
            </a:r>
            <a:r>
              <a:rPr lang="en-US" dirty="0"/>
              <a:t> and </a:t>
            </a:r>
            <a:r>
              <a:rPr lang="en-US" dirty="0" err="1"/>
              <a:t>fi­broma</a:t>
            </a:r>
            <a:r>
              <a:rPr lang="en-US" dirty="0"/>
              <a:t> being the most common, accounting for up to 80% of cases of all cardiac tumors. The most common malignant primary cardiac tumor in both children and adults is sarcoma. </a:t>
            </a:r>
            <a:r>
              <a:rPr lang="en-US" dirty="0" err="1"/>
              <a:t>Histiocytic</a:t>
            </a:r>
            <a:r>
              <a:rPr lang="en-US" dirty="0"/>
              <a:t> sarcomas are malignant proliferation of cell showing morphological and </a:t>
            </a:r>
            <a:r>
              <a:rPr lang="en-US" dirty="0" err="1"/>
              <a:t>immunophenotypic</a:t>
            </a:r>
            <a:r>
              <a:rPr lang="en-US" dirty="0"/>
              <a:t> characteristics of mature tissue </a:t>
            </a:r>
            <a:r>
              <a:rPr lang="en-US" dirty="0" err="1"/>
              <a:t>histiocytes</a:t>
            </a:r>
            <a:r>
              <a:rPr lang="en-US" dirty="0"/>
              <a:t> </a:t>
            </a:r>
            <a:r>
              <a:rPr lang="en-US" b="1" dirty="0"/>
              <a:t>(2).</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3 years old girl admitted to our pediatric department in </a:t>
            </a:r>
            <a:r>
              <a:rPr lang="en-US" dirty="0" err="1"/>
              <a:t>sohag</a:t>
            </a:r>
            <a:r>
              <a:rPr lang="en-US" dirty="0"/>
              <a:t> university hospital with complain of persistent fever about 2 and half month ago. Fever was from 38.5 -39.5 </a:t>
            </a:r>
            <a:r>
              <a:rPr lang="en-US" baseline="30000" dirty="0"/>
              <a:t>0</a:t>
            </a:r>
            <a:r>
              <a:rPr lang="en-US" dirty="0"/>
              <a:t>c. It was persistent all over the day (no diurnal variation). Temperature was decreased with antipyretic and never returns to normal. There were no respiratory, cardiac, gastrointestinal, Neurological, musculoskeletal symptoms and no past history of medical diseases or surgical operations. In examination, the patient was general well, weight 13 kg and her height was 134cm (25 </a:t>
            </a:r>
            <a:r>
              <a:rPr lang="en-US" dirty="0" err="1"/>
              <a:t>centile</a:t>
            </a:r>
            <a:r>
              <a:rPr lang="en-US" dirty="0"/>
              <a:t>&amp; 50 </a:t>
            </a:r>
            <a:r>
              <a:rPr lang="en-US" dirty="0" err="1"/>
              <a:t>centile</a:t>
            </a:r>
            <a:r>
              <a:rPr lang="en-US" dirty="0"/>
              <a:t>). Head and neck examination was normal while during chest examination there was mild </a:t>
            </a:r>
            <a:r>
              <a:rPr lang="en-US" dirty="0" err="1"/>
              <a:t>tachypnia</a:t>
            </a:r>
            <a:r>
              <a:rPr lang="en-US" dirty="0"/>
              <a:t> RR 35 cycle\min. On cardiac examination, there was mild tachycardia HR 130 beats\min, pulse was regular, average volume, equal in both sides with no special characters. </a:t>
            </a:r>
            <a:r>
              <a:rPr lang="en-US" dirty="0" err="1"/>
              <a:t>Abdomenal</a:t>
            </a:r>
            <a:r>
              <a:rPr lang="en-US" dirty="0"/>
              <a:t> , Neurological, Endocrinal and Musculoskeletal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examination was completely normal. Her blood pressure was normal 90/50. Her investigations were as follow: complete blood count ( WBCS 6.8*10</a:t>
            </a:r>
            <a:r>
              <a:rPr lang="en-US" baseline="30000" dirty="0"/>
              <a:t>9 </a:t>
            </a:r>
            <a:r>
              <a:rPr lang="en-US" dirty="0"/>
              <a:t>\liter, </a:t>
            </a:r>
            <a:r>
              <a:rPr lang="en-US" dirty="0" err="1"/>
              <a:t>HgB</a:t>
            </a:r>
            <a:r>
              <a:rPr lang="en-US" dirty="0"/>
              <a:t> 11gm\dl and </a:t>
            </a:r>
            <a:r>
              <a:rPr lang="en-US" dirty="0" err="1"/>
              <a:t>plt</a:t>
            </a:r>
            <a:r>
              <a:rPr lang="en-US" dirty="0"/>
              <a:t>  289 *10</a:t>
            </a:r>
            <a:r>
              <a:rPr lang="en-US" baseline="30000" dirty="0"/>
              <a:t>9   </a:t>
            </a:r>
            <a:r>
              <a:rPr lang="en-US" dirty="0"/>
              <a:t>\liter</a:t>
            </a:r>
            <a:r>
              <a:rPr lang="en-US" baseline="30000" dirty="0"/>
              <a:t> , </a:t>
            </a:r>
            <a:r>
              <a:rPr lang="en-US" dirty="0"/>
              <a:t>CRP was 96 mg\ liter, ESR 120 mm\hr, </a:t>
            </a:r>
            <a:r>
              <a:rPr lang="en-US" dirty="0" err="1"/>
              <a:t>Urin</a:t>
            </a:r>
            <a:r>
              <a:rPr lang="en-US" dirty="0"/>
              <a:t> analysis was normal and </a:t>
            </a:r>
            <a:r>
              <a:rPr lang="en-US" dirty="0" err="1"/>
              <a:t>urin</a:t>
            </a:r>
            <a:r>
              <a:rPr lang="en-US" dirty="0"/>
              <a:t> culture showed no growth,  Blood culture (twice) showed no growth. </a:t>
            </a:r>
            <a:r>
              <a:rPr lang="en-US" dirty="0" err="1"/>
              <a:t>Multa</a:t>
            </a:r>
            <a:r>
              <a:rPr lang="en-US" dirty="0"/>
              <a:t> and </a:t>
            </a:r>
            <a:r>
              <a:rPr lang="en-US" dirty="0" err="1"/>
              <a:t>widal</a:t>
            </a:r>
            <a:r>
              <a:rPr lang="en-US" dirty="0"/>
              <a:t> tests were normal, also T.B PCR was normal. CMV and HSV antibodies were normal but EBV </a:t>
            </a:r>
            <a:r>
              <a:rPr lang="en-US" dirty="0" err="1"/>
              <a:t>IgG</a:t>
            </a:r>
            <a:r>
              <a:rPr lang="en-US" dirty="0"/>
              <a:t> and </a:t>
            </a:r>
            <a:r>
              <a:rPr lang="en-US" dirty="0" err="1"/>
              <a:t>IgM</a:t>
            </a:r>
            <a:r>
              <a:rPr lang="en-US" dirty="0"/>
              <a:t> were positive. Her imaging investigations include chest X ray, Abdominal U/S, CT chest and abdomen all were normal. Lastly we decided to do echocardiography to the heart which was done by one of our pediatric cardiologist and showed increase velocity at Junction of       SVC to RA and recommends for MSCT, other findings in the heart were completely normal and ECG was normal.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When we do MSCT, it shows a soft tissue mass lesion posterior to the right atrium at SVC drainage site   insinuated between the two atria and splaying them, possibility of being intra </a:t>
            </a:r>
            <a:r>
              <a:rPr lang="en-US" dirty="0" err="1"/>
              <a:t>pericadial</a:t>
            </a:r>
            <a:r>
              <a:rPr lang="en-US" dirty="0"/>
              <a:t> lesion for farther assessment and cardiac MRI. The MRI report show A well circumscribed rounded, heterogeneous lesion is seen arising at the SVC/RA junction, likely intra atria (RA), for anatomical correlation with CT. No CMRI features of aggressive tumor behavior (no effusion, no metastases). Despite their rareness, according to location and age; a </a:t>
            </a:r>
            <a:r>
              <a:rPr lang="en-US" dirty="0" err="1"/>
              <a:t>fibroma</a:t>
            </a:r>
            <a:r>
              <a:rPr lang="en-US" dirty="0"/>
              <a:t> and </a:t>
            </a:r>
            <a:r>
              <a:rPr lang="en-US" dirty="0" err="1"/>
              <a:t>myxoma</a:t>
            </a:r>
            <a:r>
              <a:rPr lang="en-US" dirty="0"/>
              <a:t> are to be considered, in absence of central line insertion’s history a thrombus is to be excluded. After 3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b="1" dirty="0"/>
              <a:t>Discussion</a:t>
            </a:r>
            <a:endParaRPr lang="en-US" dirty="0"/>
          </a:p>
          <a:p>
            <a:r>
              <a:rPr lang="en-US" dirty="0"/>
              <a:t> Cardiac tumors are benign or malignant    neoplasm arising primarily in the inner lining, muscle layer, or the surrounding pericardium of the heart. Cardiac tumors can be primary or metastatic. Primary cardiac tumors are rare in pediatric practice with a prevalence of 0.0017 to 0.28 in autopsy series. In contrast, the incidence of cardiac tumors during fetal life has been reported to be approximately 0.14% </a:t>
            </a:r>
            <a:r>
              <a:rPr lang="en-US" b="1" dirty="0"/>
              <a:t>(3, 4).</a:t>
            </a:r>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vast majority of primary cardiac tumors in children are benign, whilst approximately 10% are malignant. Secondary malignant tumors are 10–20 times more prevalent than primary malignant tumors </a:t>
            </a:r>
            <a:r>
              <a:rPr lang="en-US" b="1" dirty="0"/>
              <a:t>(5)</a:t>
            </a:r>
            <a:r>
              <a:rPr lang="en-US" dirty="0"/>
              <a:t>. Sarcomas make up 75% of malignant cardiac masses </a:t>
            </a:r>
            <a:r>
              <a:rPr lang="en-US" b="1" dirty="0"/>
              <a:t>(6, 7).</a:t>
            </a:r>
            <a:r>
              <a:rPr lang="en-US" dirty="0"/>
              <a:t>  The clinical presentation depends on the age of the patient as well as the size and location of the cardiac tumor. Chil­dren with cardiac tumors may present with ar­rhythmias, heart failure, heart murmur, </a:t>
            </a:r>
            <a:r>
              <a:rPr lang="en-US" dirty="0" err="1"/>
              <a:t>valvular</a:t>
            </a:r>
            <a:r>
              <a:rPr lang="en-US" dirty="0"/>
              <a:t> insufficiency, or, rarely, sudden death.  </a:t>
            </a:r>
          </a:p>
          <a:p>
            <a:r>
              <a:rPr lang="en-US" dirty="0"/>
              <a:t>Echocardiography and MR imaging are the most commonly used imaging modalities for evaluation of cardiac masses in children However, limitations of echocardiography in­clude relatively poor soft-tissue characterization in larger patients and inadequate evaluation of extra cardiac structures </a:t>
            </a:r>
            <a:r>
              <a:rPr lang="en-US" b="1" dirty="0"/>
              <a:t>(8)</a:t>
            </a:r>
            <a:r>
              <a:rPr lang="en-US" dirty="0"/>
              <a:t> as in our case echocardiography show only increase velocity at junction of SVC to RA.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Cardiac MR imaging is the modality of choice for further characterization of cardiac masses, especially in children, as it does not involve the use of ionizing radiation. Although cardiac MR imaging is the preferred modality, CT can also play an important role in the evaluation of cardiac masses </a:t>
            </a:r>
            <a:r>
              <a:rPr lang="en-US" b="1" dirty="0"/>
              <a:t>(8).</a:t>
            </a:r>
            <a:r>
              <a:rPr lang="en-US" dirty="0"/>
              <a:t> In our case we did first MSCT on the heart which show the soft tissue mass but the exact localization could be done by CMRI. Malignant </a:t>
            </a:r>
            <a:r>
              <a:rPr lang="en-US" dirty="0" err="1"/>
              <a:t>histiocytosis</a:t>
            </a:r>
            <a:r>
              <a:rPr lang="en-US" dirty="0"/>
              <a:t> is a neoplasm composed exclusively of cells showing morphological and </a:t>
            </a:r>
            <a:r>
              <a:rPr lang="en-US" dirty="0" err="1"/>
              <a:t>immunophenotypic</a:t>
            </a:r>
            <a:r>
              <a:rPr lang="en-US" dirty="0"/>
              <a:t> features similar to those of mature tissue </a:t>
            </a:r>
            <a:r>
              <a:rPr lang="en-US" dirty="0" err="1"/>
              <a:t>histiocytes</a:t>
            </a:r>
            <a:r>
              <a:rPr lang="en-US" dirty="0"/>
              <a:t> </a:t>
            </a:r>
            <a:r>
              <a:rPr lang="en-US" b="1" dirty="0"/>
              <a:t>(2).</a:t>
            </a:r>
            <a:r>
              <a:rPr lang="en-US" dirty="0"/>
              <a:t> </a:t>
            </a:r>
          </a:p>
          <a:p>
            <a:r>
              <a:rPr lang="en-US" dirty="0"/>
              <a:t> Malignant </a:t>
            </a:r>
            <a:r>
              <a:rPr lang="en-US" dirty="0" err="1"/>
              <a:t>histiocytosis</a:t>
            </a:r>
            <a:r>
              <a:rPr lang="en-US" dirty="0"/>
              <a:t> and true </a:t>
            </a:r>
            <a:r>
              <a:rPr lang="en-US" dirty="0" err="1"/>
              <a:t>histiocytic</a:t>
            </a:r>
            <a:r>
              <a:rPr lang="en-US" dirty="0"/>
              <a:t> lymphoma are now generally considered to be </a:t>
            </a:r>
            <a:r>
              <a:rPr lang="en-US" dirty="0" err="1"/>
              <a:t>neoplasms</a:t>
            </a:r>
            <a:r>
              <a:rPr lang="en-US" dirty="0"/>
              <a:t> of similar cell types, differing only in their presentation as disseminated (malignant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1187</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cp:revision>
  <dcterms:created xsi:type="dcterms:W3CDTF">2018-10-18T01:10:05Z</dcterms:created>
  <dcterms:modified xsi:type="dcterms:W3CDTF">2018-10-18T01:15:32Z</dcterms:modified>
</cp:coreProperties>
</file>